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28" r:id="rId6"/>
    <p:sldId id="334" r:id="rId7"/>
    <p:sldId id="309" r:id="rId8"/>
    <p:sldId id="339" r:id="rId9"/>
    <p:sldId id="316" r:id="rId10"/>
    <p:sldId id="332" r:id="rId11"/>
    <p:sldId id="300" r:id="rId12"/>
    <p:sldId id="333" r:id="rId13"/>
    <p:sldId id="305" r:id="rId14"/>
    <p:sldId id="304" r:id="rId15"/>
    <p:sldId id="274" r:id="rId16"/>
    <p:sldId id="336" r:id="rId17"/>
    <p:sldId id="326" r:id="rId18"/>
    <p:sldId id="321" r:id="rId19"/>
    <p:sldId id="313" r:id="rId20"/>
    <p:sldId id="317" r:id="rId21"/>
    <p:sldId id="267" r:id="rId22"/>
    <p:sldId id="323" r:id="rId23"/>
    <p:sldId id="279" r:id="rId24"/>
    <p:sldId id="284" r:id="rId25"/>
    <p:sldId id="329" r:id="rId26"/>
    <p:sldId id="348" r:id="rId27"/>
    <p:sldId id="345" r:id="rId28"/>
    <p:sldId id="347" r:id="rId29"/>
    <p:sldId id="340" r:id="rId30"/>
    <p:sldId id="346" r:id="rId31"/>
    <p:sldId id="282" r:id="rId32"/>
    <p:sldId id="283" r:id="rId33"/>
    <p:sldId id="341" r:id="rId34"/>
    <p:sldId id="342" r:id="rId35"/>
    <p:sldId id="343" r:id="rId36"/>
    <p:sldId id="344" r:id="rId3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28"/>
            <p14:sldId id="334"/>
            <p14:sldId id="309"/>
            <p14:sldId id="339"/>
            <p14:sldId id="316"/>
            <p14:sldId id="332"/>
            <p14:sldId id="300"/>
            <p14:sldId id="333"/>
            <p14:sldId id="305"/>
            <p14:sldId id="304"/>
          </p14:sldIdLst>
        </p14:section>
        <p14:section name="Solutions" id="{9A62C72E-3A5C-4038-AB7E-D6BB75ABEC12}">
          <p14:sldIdLst>
            <p14:sldId id="274"/>
            <p14:sldId id="336"/>
            <p14:sldId id="326"/>
            <p14:sldId id="321"/>
            <p14:sldId id="313"/>
            <p14:sldId id="317"/>
            <p14:sldId id="267"/>
          </p14:sldIdLst>
        </p14:section>
        <p14:section name="Results speedup" id="{55723C0D-587C-4894-A148-47EEAE3D5BDA}">
          <p14:sldIdLst>
            <p14:sldId id="323"/>
            <p14:sldId id="279"/>
            <p14:sldId id="284"/>
          </p14:sldIdLst>
        </p14:section>
        <p14:section name="Conclusion" id="{EC563609-04A5-45C2-B776-2887B0FD57D6}">
          <p14:sldIdLst>
            <p14:sldId id="329"/>
            <p14:sldId id="348"/>
            <p14:sldId id="345"/>
            <p14:sldId id="347"/>
            <p14:sldId id="340"/>
            <p14:sldId id="346"/>
            <p14:sldId id="282"/>
            <p14:sldId id="283"/>
            <p14:sldId id="341"/>
            <p14:sldId id="342"/>
            <p14:sldId id="343"/>
            <p14:sldId id="34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26/02/2020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5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 for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radio interferometers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Serial Coordinate Descent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350182"/>
            <a:ext cx="3388528" cy="338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FD663EC1-9A2B-4329-8A6E-2CE1DF5FF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37" y="2213233"/>
            <a:ext cx="3659724" cy="3659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065320" y="1982398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Gradient Map</a:t>
            </a:r>
            <a:endParaRPr lang="en-CH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4D958-A1F0-4723-921C-122B086C7372}"/>
              </a:ext>
            </a:extLst>
          </p:cNvPr>
          <p:cNvSpPr/>
          <p:nvPr/>
        </p:nvSpPr>
        <p:spPr>
          <a:xfrm>
            <a:off x="5912425" y="40765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E5F14-8D3F-4DBA-83BA-153D8A8084FB}"/>
              </a:ext>
            </a:extLst>
          </p:cNvPr>
          <p:cNvSpPr/>
          <p:nvPr/>
        </p:nvSpPr>
        <p:spPr>
          <a:xfrm>
            <a:off x="2353779" y="40430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90079-E26D-4D52-8092-4F4B94800ACF}"/>
              </a:ext>
            </a:extLst>
          </p:cNvPr>
          <p:cNvSpPr/>
          <p:nvPr/>
        </p:nvSpPr>
        <p:spPr>
          <a:xfrm>
            <a:off x="9465258" y="40402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799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355883" y="149250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5D5E-1D3F-46E2-AC88-BFDF7B42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with approx. PSF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F6F5-102E-4C46-8948-7985211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/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B4290A5F-1506-45B1-A145-0BD2E540D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t="27260" r="27491" b="27260"/>
          <a:stretch/>
        </p:blipFill>
        <p:spPr>
          <a:xfrm>
            <a:off x="5324474" y="4794529"/>
            <a:ext cx="1322728" cy="13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87E13-9E05-4CB4-8B4C-07628A83B736}"/>
              </a:ext>
            </a:extLst>
          </p:cNvPr>
          <p:cNvSpPr txBox="1"/>
          <p:nvPr/>
        </p:nvSpPr>
        <p:spPr>
          <a:xfrm>
            <a:off x="7624106" y="205354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0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2DFC7534-8B60-4614-B2B6-27B799F2C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5" y="1246042"/>
            <a:ext cx="2909915" cy="2909915"/>
          </a:xfrm>
          <a:prstGeom prst="rect">
            <a:avLst/>
          </a:prstGeom>
        </p:spPr>
      </p:pic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C0791E1C-C908-4A0A-827D-CF7813B3D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79" y="1246042"/>
            <a:ext cx="2911599" cy="2911599"/>
          </a:xfrm>
          <a:prstGeom prst="rect">
            <a:avLst/>
          </a:prstGeom>
        </p:spPr>
      </p:pic>
      <p:pic>
        <p:nvPicPr>
          <p:cNvPr id="12" name="Picture 11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509D4D8B-6F61-4DF6-BB9A-6320C56A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1" y="1260301"/>
            <a:ext cx="2909915" cy="290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/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9706BD-C064-4B16-863D-711521158EEB}"/>
              </a:ext>
            </a:extLst>
          </p:cNvPr>
          <p:cNvSpPr txBox="1"/>
          <p:nvPr/>
        </p:nvSpPr>
        <p:spPr>
          <a:xfrm>
            <a:off x="7635497" y="4794531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6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3572848A-26CC-427F-8274-AFEB189F4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43" y="4016740"/>
            <a:ext cx="2911599" cy="2911599"/>
          </a:xfrm>
          <a:prstGeom prst="rect">
            <a:avLst/>
          </a:prstGeom>
        </p:spPr>
      </p:pic>
      <p:pic>
        <p:nvPicPr>
          <p:cNvPr id="17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3FEB22B4-BA1A-45EE-A0A3-2F5F1A6F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7" y="4038026"/>
            <a:ext cx="2909915" cy="29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9FAE-07C2-4684-B219-D5646175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08881" y="162321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47710" y="163096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772961" y="1673498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089345" y="1690688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Restored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8622FCD9-BBD9-4FAC-B626-9ED4C11CB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67" y="0"/>
            <a:ext cx="6842187" cy="68421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F308CA-88DF-4287-B227-59942225E142}"/>
              </a:ext>
            </a:extLst>
          </p:cNvPr>
          <p:cNvSpPr/>
          <p:nvPr/>
        </p:nvSpPr>
        <p:spPr>
          <a:xfrm>
            <a:off x="5334000" y="2461846"/>
            <a:ext cx="466725" cy="509954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13C250-3129-40A0-91E1-E6744A8190D9}"/>
              </a:ext>
            </a:extLst>
          </p:cNvPr>
          <p:cNvSpPr/>
          <p:nvPr/>
        </p:nvSpPr>
        <p:spPr>
          <a:xfrm>
            <a:off x="7545692" y="2318970"/>
            <a:ext cx="826783" cy="786179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3257754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6909029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51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909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44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059" y="0"/>
            <a:ext cx="3558701" cy="29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82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202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2129" y="3357778"/>
            <a:ext cx="3539591" cy="353959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934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3639218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6797091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007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5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3EF-CBAE-44C8-801F-8289C20D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VS MS-CLEAN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B334-CB96-477A-A0CE-1CB068E0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MS-CLEAN: 15’000 iterations</a:t>
            </a:r>
          </a:p>
          <a:p>
            <a:r>
              <a:rPr lang="en-GB" dirty="0"/>
              <a:t>Serial CD: 100’000 iterations</a:t>
            </a:r>
          </a:p>
          <a:p>
            <a:pPr lvl="1"/>
            <a:r>
              <a:rPr lang="en-GB" dirty="0"/>
              <a:t>PSF Approx. speedup: 1.6</a:t>
            </a:r>
          </a:p>
          <a:p>
            <a:pPr lvl="1"/>
            <a:r>
              <a:rPr lang="en-GB" dirty="0"/>
              <a:t>GPU acceleration speedup: 2</a:t>
            </a:r>
          </a:p>
        </p:txBody>
      </p:sp>
    </p:spTree>
    <p:extLst>
      <p:ext uri="{BB962C8B-B14F-4D97-AF65-F5344CB8AC3E}">
        <p14:creationId xmlns:p14="http://schemas.microsoft.com/office/powerpoint/2010/main" val="16562090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deconvolution</a:t>
            </a:r>
            <a:endParaRPr lang="en-CH" dirty="0"/>
          </a:p>
        </p:txBody>
      </p:sp>
      <p:pic>
        <p:nvPicPr>
          <p:cNvPr id="8" name="Content Placeholder 7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632DE3E8-A8A2-4B4F-9110-21325348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2" y="1826689"/>
            <a:ext cx="4515779" cy="4515779"/>
          </a:xfrm>
        </p:spPr>
      </p:pic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59355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9784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problem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9784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21588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883104" y="1742640"/>
            <a:ext cx="30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287308" y="1742642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904143" y="1742641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8587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086160" y="5895320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  <a:endParaRPr lang="en-CH" sz="32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6560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6952770" y="5908100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Deconvolution</a:t>
            </a:r>
            <a:endParaRPr lang="en-CH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 (ESO)</a:t>
            </a:r>
            <a:endParaRPr lang="en-CH" dirty="0"/>
          </a:p>
        </p:txBody>
      </p:sp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D6868-6BCF-42B9-A5B3-8B4F0BA9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D14D4BD-6A82-41DB-AD24-0FA1DC98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539"/>
            <a:ext cx="5646011" cy="1456248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2E06BBD-D409-4647-8A74-9A063BC3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4095683"/>
            <a:ext cx="4238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Selection Strategy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63" y="1781220"/>
            <a:ext cx="3600447" cy="360044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1783369"/>
            <a:ext cx="3600447" cy="3600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2C66D-C60B-4AD9-B9ED-3BFA0B449DC4}"/>
              </a:ext>
            </a:extLst>
          </p:cNvPr>
          <p:cNvSpPr txBox="1"/>
          <p:nvPr/>
        </p:nvSpPr>
        <p:spPr>
          <a:xfrm>
            <a:off x="2295670" y="5878713"/>
            <a:ext cx="309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Random Pixel Selection</a:t>
            </a:r>
            <a:endParaRPr lang="en-CH" sz="2400" dirty="0"/>
          </a:p>
        </p:txBody>
      </p:sp>
      <p:pic>
        <p:nvPicPr>
          <p:cNvPr id="4" name="Picture 3" descr="A picture containing object, star&#10;&#10;Description automatically generated">
            <a:extLst>
              <a:ext uri="{FF2B5EF4-FFF2-40B4-BE49-F238E27FC236}">
                <a16:creationId xmlns:a16="http://schemas.microsoft.com/office/drawing/2014/main" id="{3EE6B119-BD7B-4DD7-A9FC-B157FDF8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3" y="1781219"/>
            <a:ext cx="3600448" cy="3600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74827-29EF-4D48-A3E0-3291D3AD96BC}"/>
              </a:ext>
            </a:extLst>
          </p:cNvPr>
          <p:cNvSpPr txBox="1"/>
          <p:nvPr/>
        </p:nvSpPr>
        <p:spPr>
          <a:xfrm>
            <a:off x="1135290" y="5245664"/>
            <a:ext cx="173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8k iterations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7360A-E3DE-4EDB-B99C-B5A082600C5C}"/>
              </a:ext>
            </a:extLst>
          </p:cNvPr>
          <p:cNvSpPr txBox="1"/>
          <p:nvPr/>
        </p:nvSpPr>
        <p:spPr>
          <a:xfrm>
            <a:off x="4696795" y="5241366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80k iterations</a:t>
            </a:r>
            <a:endParaRPr lang="en-C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E7D96-A6A7-46B1-A027-67BB341FCA5A}"/>
              </a:ext>
            </a:extLst>
          </p:cNvPr>
          <p:cNvSpPr txBox="1"/>
          <p:nvPr/>
        </p:nvSpPr>
        <p:spPr>
          <a:xfrm>
            <a:off x="8870246" y="5222358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50k iterations</a:t>
            </a:r>
            <a:endParaRPr lang="en-C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DEDE7-51E5-42D7-BF93-38A050376047}"/>
              </a:ext>
            </a:extLst>
          </p:cNvPr>
          <p:cNvSpPr txBox="1"/>
          <p:nvPr/>
        </p:nvSpPr>
        <p:spPr>
          <a:xfrm>
            <a:off x="8054478" y="5878712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Pseudo-Random Selection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610E-0FCF-42A5-AE9D-8C769CC1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120B-324A-4823-9B6D-C8D8D5E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Pseudo-Random Selection Strategy</a:t>
            </a:r>
          </a:p>
          <a:p>
            <a:r>
              <a:rPr lang="en-GB" dirty="0"/>
              <a:t>Asynchronous implementation</a:t>
            </a:r>
          </a:p>
          <a:p>
            <a:r>
              <a:rPr lang="en-GB" dirty="0"/>
              <a:t>ESO benefits from PSF approximation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34782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PSF Approximation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80" y="1450181"/>
            <a:ext cx="7564040" cy="5042694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Parallel Coordinate Descent: </a:t>
            </a:r>
          </a:p>
          <a:p>
            <a:r>
              <a:rPr lang="en-GB" dirty="0"/>
              <a:t>20x faster than Serial CD</a:t>
            </a:r>
          </a:p>
          <a:p>
            <a:r>
              <a:rPr lang="en-GB" dirty="0"/>
              <a:t>≈3x faster than MS-CLEAN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33" y="1033278"/>
            <a:ext cx="5958592" cy="595859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449" y="2639511"/>
            <a:ext cx="2746126" cy="2746126"/>
          </a:xfrm>
        </p:spPr>
      </p:pic>
    </p:spTree>
    <p:extLst>
      <p:ext uri="{BB962C8B-B14F-4D97-AF65-F5344CB8AC3E}">
        <p14:creationId xmlns:p14="http://schemas.microsoft.com/office/powerpoint/2010/main" val="5073023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32A86-9A65-402D-B23E-61C4EE551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3FAE3-BF08-48C2-8A61-DB2A6E5317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Tested on a single observation</a:t>
            </a:r>
          </a:p>
          <a:p>
            <a:r>
              <a:rPr lang="en-GB" dirty="0"/>
              <a:t>Compare to MS-CLEAN in the Wideband + Full-Polarization setting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6126431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56766-D9FA-4385-B1A3-3694E7787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B17367-F68F-44BC-928E-3C8E39F144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0"/>
            <a:ext cx="10515600" cy="61769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60000" dirty="0"/>
              <a:t>?</a:t>
            </a:r>
            <a:endParaRPr lang="en-CH" sz="60000" dirty="0"/>
          </a:p>
        </p:txBody>
      </p:sp>
    </p:spTree>
    <p:extLst>
      <p:ext uri="{BB962C8B-B14F-4D97-AF65-F5344CB8AC3E}">
        <p14:creationId xmlns:p14="http://schemas.microsoft.com/office/powerpoint/2010/main" val="4214105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334C44-6236-4963-9248-54435BD041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D9DF8F-856C-4FB8-9E7A-45C757CE89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6604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82ADFA-6ED7-49D8-972D-63B98FDCD9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6CE520-F65F-452B-BF0B-7E5904A936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4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3E71D4F5-3F4B-4DC7-AF9C-9F57947EFC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1615" y="100668"/>
            <a:ext cx="6842187" cy="6842187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8662F46-6B95-433C-AF94-5AA4B1420A10}"/>
              </a:ext>
            </a:extLst>
          </p:cNvPr>
          <p:cNvCxnSpPr>
            <a:cxnSpLocks/>
          </p:cNvCxnSpPr>
          <p:nvPr/>
        </p:nvCxnSpPr>
        <p:spPr>
          <a:xfrm flipH="1">
            <a:off x="5819775" y="2714625"/>
            <a:ext cx="1495426" cy="3462338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8B5880C-4540-44CB-B898-1BED6C210B11}"/>
              </a:ext>
            </a:extLst>
          </p:cNvPr>
          <p:cNvCxnSpPr>
            <a:cxnSpLocks/>
          </p:cNvCxnSpPr>
          <p:nvPr/>
        </p:nvCxnSpPr>
        <p:spPr>
          <a:xfrm flipV="1">
            <a:off x="7315201" y="2162175"/>
            <a:ext cx="2013415" cy="55245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9BDF48-A8E4-4DF8-97D5-4A956F9546EB}"/>
              </a:ext>
            </a:extLst>
          </p:cNvPr>
          <p:cNvCxnSpPr>
            <a:cxnSpLocks/>
          </p:cNvCxnSpPr>
          <p:nvPr/>
        </p:nvCxnSpPr>
        <p:spPr>
          <a:xfrm flipH="1" flipV="1">
            <a:off x="5819775" y="466725"/>
            <a:ext cx="1495426" cy="2247900"/>
          </a:xfrm>
          <a:prstGeom prst="line">
            <a:avLst/>
          </a:prstGeom>
          <a:ln w="38100">
            <a:solidFill>
              <a:schemeClr val="accent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936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227608" y="2808428"/>
            <a:ext cx="1407723" cy="1159181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139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Dirty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635331" y="3429000"/>
            <a:ext cx="139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7" y="5232034"/>
            <a:ext cx="139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PSF</a:t>
            </a:r>
            <a:endParaRPr lang="en-CH" sz="32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227606" y="3967609"/>
            <a:ext cx="1407725" cy="15568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26E6D-8628-4950-874F-52EE72A54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D32F10-5235-4D91-9AF8-5C273569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516719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4133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911F3-51E4-4749-9727-6FF7B1F088D0}"/>
              </a:ext>
            </a:extLst>
          </p:cNvPr>
          <p:cNvSpPr txBox="1"/>
          <p:nvPr/>
        </p:nvSpPr>
        <p:spPr>
          <a:xfrm>
            <a:off x="8403985" y="2965584"/>
            <a:ext cx="344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10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77F168A1-1F31-443A-A253-1B043E0B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6" y="3498531"/>
            <a:ext cx="3824934" cy="3187446"/>
          </a:xfrm>
          <a:prstGeom prst="rect">
            <a:avLst/>
          </a:prstGeom>
        </p:spPr>
      </p:pic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9468558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943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80" y="3357778"/>
            <a:ext cx="3539592" cy="35395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D55C6-3452-4AA4-A097-AB85A3165F51}"/>
              </a:ext>
            </a:extLst>
          </p:cNvPr>
          <p:cNvSpPr txBox="1"/>
          <p:nvPr/>
        </p:nvSpPr>
        <p:spPr>
          <a:xfrm>
            <a:off x="8726891" y="3016198"/>
            <a:ext cx="343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406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2107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8179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>
            <a:off x="5702564" y="835696"/>
            <a:ext cx="63773" cy="7387704"/>
          </a:xfrm>
          <a:prstGeom prst="bentConnector3">
            <a:avLst>
              <a:gd name="adj1" fmla="val 180021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139966" y="3484217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Model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3857699" y="5618965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2894189" y="3484218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Residual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6819881" y="1924296"/>
            <a:ext cx="480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</a:rPr>
              <a:t>Deconvolution(Minor cycle)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789416" y="1651542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Approximation?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02" y="2678553"/>
            <a:ext cx="2746126" cy="2746126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14278"/>
            <a:ext cx="5291455" cy="52914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328A25-3A16-48AD-8237-ECC9E9EF1DE5}"/>
              </a:ext>
            </a:extLst>
          </p:cNvPr>
          <p:cNvSpPr/>
          <p:nvPr/>
        </p:nvSpPr>
        <p:spPr>
          <a:xfrm>
            <a:off x="3239590" y="3884022"/>
            <a:ext cx="278674" cy="330927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6066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096D-E773-4EB8-8051-943E5CCB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algorithms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7E7D-7839-4954-B118-7F93159C1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</a:p>
          <a:p>
            <a:pPr lvl="1"/>
            <a:r>
              <a:rPr lang="en-GB" dirty="0"/>
              <a:t>Simple</a:t>
            </a:r>
          </a:p>
          <a:p>
            <a:pPr lvl="1"/>
            <a:r>
              <a:rPr lang="en-GB" dirty="0"/>
              <a:t>Slow</a:t>
            </a:r>
          </a:p>
          <a:p>
            <a:r>
              <a:rPr lang="en-GB" dirty="0"/>
              <a:t>Parallel Coordinate Decent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Easy to distribute</a:t>
            </a:r>
          </a:p>
        </p:txBody>
      </p:sp>
    </p:spTree>
    <p:extLst>
      <p:ext uri="{BB962C8B-B14F-4D97-AF65-F5344CB8AC3E}">
        <p14:creationId xmlns:p14="http://schemas.microsoft.com/office/powerpoint/2010/main" val="334786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Simulated 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74" y="2215350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711811" y="1910416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815082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41AAD-9FA4-4891-8E52-8A9BE090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57" y="2022393"/>
            <a:ext cx="923925" cy="409575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4476791-142B-4347-B36D-E7411D7A4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8284"/>
            <a:ext cx="6457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560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815082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Elastic Net Regularization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815082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C5135C5-6EC9-4EE5-9437-2428DF82E345}"/>
              </a:ext>
            </a:extLst>
          </p:cNvPr>
          <p:cNvSpPr txBox="1"/>
          <p:nvPr/>
        </p:nvSpPr>
        <p:spPr>
          <a:xfrm>
            <a:off x="1646237" y="5012071"/>
            <a:ext cx="274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image contains stars…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1F261-10D9-4FF6-9619-F5304197CF6E}"/>
              </a:ext>
            </a:extLst>
          </p:cNvPr>
          <p:cNvSpPr txBox="1"/>
          <p:nvPr/>
        </p:nvSpPr>
        <p:spPr>
          <a:xfrm>
            <a:off x="5184775" y="5012071"/>
            <a:ext cx="329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…But also</a:t>
            </a:r>
          </a:p>
          <a:p>
            <a:pPr algn="ctr"/>
            <a:r>
              <a:rPr lang="en-GB" sz="3200" dirty="0"/>
              <a:t>clouds of gas/dust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87251-817A-4C10-A51A-DA9C922298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30963" y="3905251"/>
            <a:ext cx="400050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BD0F3-5409-4912-8F1E-E7F892D991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3020219" y="3905251"/>
            <a:ext cx="456406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5405BAFF-49D1-4011-ADA9-5069630B9C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2955" y="3223227"/>
            <a:ext cx="5381625" cy="1143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41AAD-9FA4-4891-8E52-8A9BE09001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1157" y="2022393"/>
            <a:ext cx="923925" cy="409575"/>
          </a:xfrm>
        </p:spPr>
      </p:pic>
      <p:pic>
        <p:nvPicPr>
          <p:cNvPr id="15" name="Picture 14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34476791-142B-4347-B36D-E7411D7A49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48284"/>
            <a:ext cx="645795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75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Widescreen</PresentationFormat>
  <Paragraphs>108</Paragraphs>
  <Slides>36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Cambria Math</vt:lpstr>
      <vt:lpstr>Office Theme</vt:lpstr>
      <vt:lpstr>Towards distributed image reconstruction for radio interferometers</vt:lpstr>
      <vt:lpstr>Image reconstruction problem</vt:lpstr>
      <vt:lpstr>Deconvolution</vt:lpstr>
      <vt:lpstr>Major/Minor Cycle</vt:lpstr>
      <vt:lpstr>PSF Approximation?</vt:lpstr>
      <vt:lpstr>Deconvolution algorithms</vt:lpstr>
      <vt:lpstr>Simulated deconvolution problem</vt:lpstr>
      <vt:lpstr>Convex Objective</vt:lpstr>
      <vt:lpstr>Convex Objective</vt:lpstr>
      <vt:lpstr> Serial Coordinate Descent</vt:lpstr>
      <vt:lpstr>Serial Coordinate Descent</vt:lpstr>
      <vt:lpstr>Serial CD with approx. PSF</vt:lpstr>
      <vt:lpstr>CLEAN</vt:lpstr>
      <vt:lpstr>CLEAN</vt:lpstr>
      <vt:lpstr>PowerPoint Presentation</vt:lpstr>
      <vt:lpstr>PowerPoint Presentation</vt:lpstr>
      <vt:lpstr>PowerPoint Presentation</vt:lpstr>
      <vt:lpstr>Serial CD VS MS-CLEAN</vt:lpstr>
      <vt:lpstr>Parallel deconvolution</vt:lpstr>
      <vt:lpstr>Estimated Separability Over-approximation (ESO)</vt:lpstr>
      <vt:lpstr>Random Selection Strategy</vt:lpstr>
      <vt:lpstr>Parallel CD</vt:lpstr>
      <vt:lpstr>Speedup PSF Approximation</vt:lpstr>
      <vt:lpstr>Speedup</vt:lpstr>
      <vt:lpstr>Scalability</vt:lpstr>
      <vt:lpstr>Limitations</vt:lpstr>
      <vt:lpstr>PowerPoint Presentation</vt:lpstr>
      <vt:lpstr>PowerPoint Presentation</vt:lpstr>
      <vt:lpstr>PowerPoint Presentation</vt:lpstr>
      <vt:lpstr>PowerPoint Presentation</vt:lpstr>
      <vt:lpstr>Scalability</vt:lpstr>
      <vt:lpstr>Test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123</cp:revision>
  <dcterms:created xsi:type="dcterms:W3CDTF">2020-01-10T08:28:45Z</dcterms:created>
  <dcterms:modified xsi:type="dcterms:W3CDTF">2020-02-27T11:42:32Z</dcterms:modified>
</cp:coreProperties>
</file>